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257" r:id="rId3"/>
    <p:sldId id="325" r:id="rId4"/>
    <p:sldId id="333" r:id="rId5"/>
    <p:sldId id="262" r:id="rId6"/>
    <p:sldId id="263" r:id="rId7"/>
    <p:sldId id="321" r:id="rId8"/>
    <p:sldId id="287" r:id="rId9"/>
    <p:sldId id="322" r:id="rId10"/>
    <p:sldId id="335" r:id="rId11"/>
    <p:sldId id="334" r:id="rId12"/>
    <p:sldId id="327" r:id="rId13"/>
    <p:sldId id="330" r:id="rId14"/>
    <p:sldId id="336" r:id="rId15"/>
    <p:sldId id="315" r:id="rId16"/>
    <p:sldId id="280" r:id="rId17"/>
    <p:sldId id="256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241"/>
    <a:srgbClr val="17365E"/>
    <a:srgbClr val="0F2A4A"/>
    <a:srgbClr val="FFFFCC"/>
    <a:srgbClr val="0061A9"/>
    <a:srgbClr val="004625"/>
    <a:srgbClr val="006839"/>
    <a:srgbClr val="113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9" autoAdjust="0"/>
    <p:restoredTop sz="96707"/>
  </p:normalViewPr>
  <p:slideViewPr>
    <p:cSldViewPr snapToGrid="0" snapToObjects="1">
      <p:cViewPr>
        <p:scale>
          <a:sx n="77" d="100"/>
          <a:sy n="77" d="100"/>
        </p:scale>
        <p:origin x="1146" y="-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27"/>
    </p:cViewPr>
  </p:sorterViewPr>
  <p:notesViewPr>
    <p:cSldViewPr snapToGrid="0" snapToObjects="1">
      <p:cViewPr varScale="1">
        <p:scale>
          <a:sx n="88" d="100"/>
          <a:sy n="88" d="100"/>
        </p:scale>
        <p:origin x="310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softEdge rad="152400"/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MACE</c:v>
                </c:pt>
                <c:pt idx="1">
                  <c:v>Death</c:v>
                </c:pt>
                <c:pt idx="2">
                  <c:v>MI</c:v>
                </c:pt>
                <c:pt idx="3">
                  <c:v>Revasc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15.5</c:v>
                </c:pt>
                <c:pt idx="1">
                  <c:v>8</c:v>
                </c:pt>
                <c:pt idx="2">
                  <c:v>5.9</c:v>
                </c:pt>
                <c:pt idx="3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72-4F11-853A-7C07228132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ENDOSCOPIC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C1F7-4C4C-AE57-1DAFE3232D0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C1F7-4C4C-AE57-1DAFE3232D0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C1F7-4C4C-AE57-1DAFE3232D0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softEdge rad="63500"/>
              </a:effectLst>
              <a:scene3d>
                <a:camera prst="orthographicFront"/>
                <a:lightRig rig="threePt" dir="t"/>
              </a:scene3d>
              <a:sp3d>
                <a:bevelT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1-C1F7-4C4C-AE57-1DAFE3232D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MACE</c:v>
                </c:pt>
                <c:pt idx="1">
                  <c:v>Death</c:v>
                </c:pt>
                <c:pt idx="2">
                  <c:v>MI</c:v>
                </c:pt>
                <c:pt idx="3">
                  <c:v>Revasc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13.9</c:v>
                </c:pt>
                <c:pt idx="1">
                  <c:v>6.4</c:v>
                </c:pt>
                <c:pt idx="2">
                  <c:v>4.7</c:v>
                </c:pt>
                <c:pt idx="3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72-4F11-853A-7C07228132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520315152"/>
        <c:axId val="520307936"/>
      </c:barChart>
      <c:catAx>
        <c:axId val="52031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520307936"/>
        <c:crosses val="autoZero"/>
        <c:auto val="1"/>
        <c:lblAlgn val="ctr"/>
        <c:lblOffset val="100"/>
        <c:noMultiLvlLbl val="0"/>
      </c:catAx>
      <c:valAx>
        <c:axId val="520307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5203151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53925664941507134"/>
          <c:y val="0.19818932330889938"/>
          <c:w val="0.36441492724960534"/>
          <c:h val="0.175956446768378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OVH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 MACE</c:v>
                </c:pt>
                <c:pt idx="1">
                  <c:v>Death</c:v>
                </c:pt>
                <c:pt idx="2">
                  <c:v>MI</c:v>
                </c:pt>
                <c:pt idx="3">
                  <c:v>Revasc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131</c:v>
                </c:pt>
                <c:pt idx="1">
                  <c:v>46</c:v>
                </c:pt>
                <c:pt idx="2">
                  <c:v>38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7-4270-957E-90C35D7FFB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 MACE</c:v>
                </c:pt>
                <c:pt idx="1">
                  <c:v>Death</c:v>
                </c:pt>
                <c:pt idx="2">
                  <c:v>MI</c:v>
                </c:pt>
                <c:pt idx="3">
                  <c:v>Revasc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99</c:v>
                </c:pt>
                <c:pt idx="1">
                  <c:v>37</c:v>
                </c:pt>
                <c:pt idx="2">
                  <c:v>28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67-4270-957E-90C35D7FFB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511234152"/>
        <c:axId val="511238416"/>
      </c:barChart>
      <c:catAx>
        <c:axId val="511234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511238416"/>
        <c:crosses val="autoZero"/>
        <c:auto val="1"/>
        <c:lblAlgn val="ctr"/>
        <c:lblOffset val="100"/>
        <c:noMultiLvlLbl val="0"/>
      </c:catAx>
      <c:valAx>
        <c:axId val="51123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Events, No.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2341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06467850938933"/>
          <c:y val="0.22003255090733012"/>
          <c:w val="0.31649853550914836"/>
          <c:h val="0.152459312514909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0.11405</cdr:x>
      <cdr:y>0.02532</cdr:y>
    </cdr:from>
    <cdr:to>
      <cdr:x>0.21905</cdr:x>
      <cdr:y>0.19908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19BA493-D913-46A1-8793-DB55CBC71DF1}"/>
            </a:ext>
          </a:extLst>
        </cdr:cNvPr>
        <cdr:cNvSpPr txBox="1"/>
      </cdr:nvSpPr>
      <cdr:spPr>
        <a:xfrm xmlns:a="http://schemas.openxmlformats.org/drawingml/2006/main">
          <a:off x="993123" y="1332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/>
            <a:t>P=0.47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999EB6-953E-4E73-B18E-FD6A03736E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68B2A-D118-40CB-9B07-C19D8AC79A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015AF75-693D-48AF-8C64-1434BC9EBD99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8BCC4-4463-45C2-B27C-9D2AD27DF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BDE53-A2CB-40A9-818E-7EAD512D04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AE3294B-CDF4-42CC-8E51-16CE9EEEA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2.84789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18-09-30T00:15:01.7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9433 15981 0,'0'0'31,"13"0"188,0 0-219,14 0 16,-14 0-1,0 0 1,0 0-16,14 0 15,12-13 17,-12 13-17,-14 0 1,14 0 0,-14 0-1,13 0 1,-12 0-1,-1 0 1,0 0 15,0 0-15,0 0 0,1 0 15,-1 0 0,13 0-15,-12 0-1,-1 0 1,0 0 0,14 0-1,12 0 1,-26 0-1,1 0 1,-1 0 0,0 0-1,0 0 1,1 0 0,12 0-1,-13 0 1,1 0 15,-1 0-15,0 0 15,0 0 0,0 0-15,14 0-1,-14 0 1,0 0 0,1 0-1,-1 0 1,0 0 0,0 0-1,0 0 16,14 0-15,-14 0 0,0 0-1,1 0 1,-1 0 15,0 0 0,0 0 1,14 0-1,-14 0 0,0 0 0,0 0-15,1 0 15,-1 0 16,0 0 78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B7F067-AC64-49BE-BB70-3AA9DFF01C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AFAEB-F035-47DB-A7CC-EF2DE5E19CA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B7296E-D7CB-4DA2-ABD6-7E73EDB42BCB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3617B32-C575-4A42-A3F2-D9E0B508BE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9DF4214-A427-4D5F-AE9E-86D461758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8F4DC-CEA0-4F1F-AAFD-40B26A5221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C58B4-82E0-4185-B2B8-3F656FB0FA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6088A7-EACE-4897-AF55-7499F6E8A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BF9B9DD-0D2F-4ABC-B74B-C2F916F921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6D215AE8-2A0E-4F3A-8BC9-99A1ACCDB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solidFill>
                <a:schemeClr val="bg1"/>
              </a:solidFill>
            </a:endParaRPr>
          </a:p>
          <a:p>
            <a:endParaRPr lang="en-US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2952046-01B1-43DB-B373-4606E05B4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F1CF53-8F5A-4B10-B489-65018D2050C3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5DE41B6-CB39-438B-9FB9-D35C75A7D1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D89BA17-8349-48F9-970D-6F1D11DBA2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5D21F546-A46F-4D46-8836-92D3853E23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10CA2D-1386-4D8E-8E48-5C6E1C153EAA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8DE381C-0563-4A2E-AB0E-006F1A1C5E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DAD0125-D6DF-41AA-9868-02894A7F25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CC5E84B-2AE3-4384-924B-AB623A73A9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4E082E-3B34-4C35-BB08-0B444752B097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year MACE was 7.8% for Endoscopic and 8.2% for Open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6088A7-EACE-4897-AF55-7499F6E8A9C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36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1FB2F-C920-4053-B714-54BEDC7E8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D8095-D0D5-42AC-8F83-C30F17532922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1D886-E514-48B2-8437-57EEE1EC7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93AB-021E-4583-9DAC-B81EDC86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CA2E7-AAFF-42CF-A128-DE03EE1C26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68378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F6904-E061-43A6-9188-D3593266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5B54-23A9-4F47-9148-3F3DBEC8A434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D0065-4457-4B87-A518-CADAD5EC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E615B-A908-492D-863B-5D9AAEA57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501A2-5CFC-4D14-B385-C4203AECB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23035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DDD13-6D3D-4923-BCC8-6F9F21E4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C860-94C5-429B-909B-9A6C65C8E1F4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A80CC-A7C6-4C33-8C01-23AC21655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AC2C0-2D03-401C-A989-61474720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CD5F9-7EAE-4C4A-ABF5-4D5C20911F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869216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7AD9-02DD-B24B-B1F2-4955EFCC927E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0B5-B664-AA47-B7A8-902CA38EE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17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7AD9-02DD-B24B-B1F2-4955EFCC927E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0B5-B664-AA47-B7A8-902CA38EE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00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7AD9-02DD-B24B-B1F2-4955EFCC927E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0B5-B664-AA47-B7A8-902CA38EE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94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7AD9-02DD-B24B-B1F2-4955EFCC927E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0B5-B664-AA47-B7A8-902CA38EE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91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7AD9-02DD-B24B-B1F2-4955EFCC927E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0B5-B664-AA47-B7A8-902CA38EE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10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7AD9-02DD-B24B-B1F2-4955EFCC927E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0B5-B664-AA47-B7A8-902CA38EE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84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7AD9-02DD-B24B-B1F2-4955EFCC927E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0B5-B664-AA47-B7A8-902CA38EE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67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7AD9-02DD-B24B-B1F2-4955EFCC927E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0B5-B664-AA47-B7A8-902CA38EE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8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411A4-BAC6-46B4-9BA9-61F071C8E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D7786-464E-4D5A-8F30-3722A669B041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5CE9-1E4C-4B5F-A1E1-46371F5A3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66365-D2E3-4A48-A349-07DA51722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C64F-E1C2-45FB-9D3F-770D162D0C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869278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7AD9-02DD-B24B-B1F2-4955EFCC927E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0B5-B664-AA47-B7A8-902CA38EE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14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7AD9-02DD-B24B-B1F2-4955EFCC927E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0B5-B664-AA47-B7A8-902CA38EE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32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7AD9-02DD-B24B-B1F2-4955EFCC927E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0B5-B664-AA47-B7A8-902CA38EE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3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4EE4B-F15B-48A4-A1F7-682987C02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03CA9-0175-4CB9-B005-029300BAFB13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8F65A-FA8A-4E77-AC03-C4A1923A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19095-434E-40B0-9638-6249304A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33C9F-B5DA-453F-9D63-6D22A952BC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78061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D20659-306A-419F-8BDB-602C894A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EADB5-82E1-4FC3-870E-5465B92D92D0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3B567A-0A3E-4365-B838-B73D89139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9BA1AC-EDDE-4C59-BF69-1990026D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6A7B4-1BA3-4CC4-AFC5-031E8F67F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64505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8D68A6-CAE3-41B6-B8C4-843B74B8A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B3E92-CC0F-49B8-9B5C-BA5CC1E6CF7E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2E4536-C370-4097-BB98-E9BE1305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E5DF65-0B09-4667-8D46-B6110EA1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08D63-164A-4576-9CB5-0572F41714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70627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6C72D61-1531-41DB-8D85-667ABBCD3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4452-1725-453F-ACE9-A15360E65D26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17154F1-40D0-4755-833A-5CE79DF5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2C25E6-AC2D-4DB6-A6A8-60486DB0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DD7D-A5D2-427D-90E8-A62B4D4BEC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56363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83EE2BB-9336-465C-91A7-7DF35349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6D5C8-16DD-435D-B5C2-6C82CAF00FA8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12BD50-501A-4031-BFF3-5D3853FB5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4A4592-5FCC-4452-BEAA-A46980B9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19F9A-77FA-4665-ACF3-7BE803904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35430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661DF5-1DA8-40B3-93BF-2A5F43316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6C5B0-F448-4561-9FC6-9729FFC661F5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12F612-1363-4A9B-9445-F43E4B4A0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5544C2-9D7D-4444-BF90-69A252E5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91B8-497C-4CF5-B17F-792EE0B384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14112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A8E3E0-2860-402B-9201-00E191F8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E7680-CB93-4854-AD39-E2CD88737C9E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72CAAB-074D-4448-BE10-0FD66539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0D6A19-2619-4C8B-8CD8-E40C88B0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00D9-6FE5-406A-BE8E-C66C4A531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1494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898E7D0-FB98-4A58-87F9-973DD30A35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5A6D13B-8655-46F2-AFCA-DF3D7A9233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AF46B-E359-4794-8FCF-4969040CC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70BCD-DF60-4BC1-95F2-75992109A37D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89979-89F4-40DC-B190-7F3C5D038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3B13D-C3F8-4845-8B86-EA7431004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499BB4-D830-45B7-BAEE-A632DAB0F0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97AD9-02DD-B24B-B1F2-4955EFCC927E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100B5-B664-AA47-B7A8-902CA38EE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>
            <a:extLst>
              <a:ext uri="{FF2B5EF4-FFF2-40B4-BE49-F238E27FC236}">
                <a16:creationId xmlns:a16="http://schemas.microsoft.com/office/drawing/2014/main" id="{B964D0FC-C230-451C-89EC-7040C5D76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744538"/>
            <a:ext cx="8147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FF00"/>
                </a:solidFill>
                <a:latin typeface="Calibri" panose="020F0502020204030204" pitchFamily="34" charset="0"/>
              </a:rPr>
              <a:t>REGROUP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8C7E4-62C5-460B-8445-5AE8403525F1}"/>
              </a:ext>
            </a:extLst>
          </p:cNvPr>
          <p:cNvSpPr txBox="1"/>
          <p:nvPr/>
        </p:nvSpPr>
        <p:spPr>
          <a:xfrm>
            <a:off x="355600" y="1760538"/>
            <a:ext cx="84328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A Prospective, Randomized Trial Comparing Endoscopic vs. Open Vein Grafts in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CABG Surgery</a:t>
            </a:r>
          </a:p>
        </p:txBody>
      </p:sp>
      <p:sp>
        <p:nvSpPr>
          <p:cNvPr id="2052" name="TextBox 4">
            <a:extLst>
              <a:ext uri="{FF2B5EF4-FFF2-40B4-BE49-F238E27FC236}">
                <a16:creationId xmlns:a16="http://schemas.microsoft.com/office/drawing/2014/main" id="{3D3CFB9D-017C-4BED-9897-29C8C0531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3529012"/>
            <a:ext cx="8147050" cy="17176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Marco A Zenati MD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alt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Deepak L. Bhatt, Faisal G. </a:t>
            </a:r>
            <a:r>
              <a:rPr lang="en-US" altLang="en-US" sz="1600" dirty="0" err="1">
                <a:solidFill>
                  <a:schemeClr val="bg1"/>
                </a:solidFill>
                <a:latin typeface="Calibri" panose="020F0502020204030204" pitchFamily="34" charset="0"/>
              </a:rPr>
              <a:t>Bakaeen</a:t>
            </a:r>
            <a:r>
              <a:rPr lang="en-US" alt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, Eileen M. Stock, Kousick Biswas, J. Michael Gaziano, Rosemary F. Kelly, Elaine E. Tseng, Jerene Bitondo, Jacquelyn A. Quin, G. Hossein Almassi, Miguel Haime, </a:t>
            </a:r>
            <a:r>
              <a:rPr lang="en-US" altLang="en-US" sz="1600" dirty="0" err="1">
                <a:solidFill>
                  <a:schemeClr val="bg1"/>
                </a:solidFill>
                <a:latin typeface="Calibri" panose="020F0502020204030204" pitchFamily="34" charset="0"/>
              </a:rPr>
              <a:t>Brack</a:t>
            </a:r>
            <a:r>
              <a:rPr lang="en-US" alt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latin typeface="Calibri" panose="020F0502020204030204" pitchFamily="34" charset="0"/>
              </a:rPr>
              <a:t>Hattler</a:t>
            </a:r>
            <a:r>
              <a:rPr lang="en-US" alt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, Michael Jessen, Ellen </a:t>
            </a:r>
            <a:r>
              <a:rPr lang="en-US" altLang="en-US" sz="1600" dirty="0" err="1">
                <a:solidFill>
                  <a:schemeClr val="bg1"/>
                </a:solidFill>
                <a:latin typeface="Calibri" panose="020F0502020204030204" pitchFamily="34" charset="0"/>
              </a:rPr>
              <a:t>DeMatt</a:t>
            </a:r>
            <a:r>
              <a:rPr lang="en-US" alt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, Alexandra Scrymgeour, Grant D. Huang 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alt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for the REGROUP Trial Investigators</a:t>
            </a:r>
          </a:p>
        </p:txBody>
      </p:sp>
      <p:sp>
        <p:nvSpPr>
          <p:cNvPr id="4103" name="Rectangle 1">
            <a:extLst>
              <a:ext uri="{FF2B5EF4-FFF2-40B4-BE49-F238E27FC236}">
                <a16:creationId xmlns:a16="http://schemas.microsoft.com/office/drawing/2014/main" id="{D964DB21-0F56-4DB0-8D36-6BFAB9872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5246688"/>
            <a:ext cx="151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s-IS" altLang="en-US" sz="1800" b="1">
                <a:solidFill>
                  <a:srgbClr val="FFFF00"/>
                </a:solidFill>
                <a:latin typeface="Calibri" panose="020F0502020204030204" pitchFamily="34" charset="0"/>
              </a:rPr>
              <a:t>NCT01850082</a:t>
            </a:r>
            <a:endParaRPr lang="en-US" altLang="en-US" sz="1800">
              <a:solidFill>
                <a:srgbClr val="FFFF00"/>
              </a:solidFill>
            </a:endParaRPr>
          </a:p>
        </p:txBody>
      </p:sp>
      <p:pic>
        <p:nvPicPr>
          <p:cNvPr id="4105" name="Picture 2">
            <a:extLst>
              <a:ext uri="{FF2B5EF4-FFF2-40B4-BE49-F238E27FC236}">
                <a16:creationId xmlns:a16="http://schemas.microsoft.com/office/drawing/2014/main" id="{7A65A644-1073-4CF3-B1EE-D7B8FDB25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83" y="73024"/>
            <a:ext cx="1119873" cy="121171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rtDeco"/>
          </a:sp3d>
          <a:ex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B6E70-8C78-417A-9693-0448C7BBD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238" y="5913438"/>
            <a:ext cx="4968875" cy="6826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106" name="Picture 1">
            <a:extLst>
              <a:ext uri="{FF2B5EF4-FFF2-40B4-BE49-F238E27FC236}">
                <a16:creationId xmlns:a16="http://schemas.microsoft.com/office/drawing/2014/main" id="{745B276E-7860-4F0A-B937-2B0E55C3C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03188"/>
            <a:ext cx="3311525" cy="766762"/>
          </a:xfrm>
          <a:prstGeom prst="rect">
            <a:avLst/>
          </a:prstGeom>
          <a:solidFill>
            <a:schemeClr val="accent4">
              <a:lumMod val="40000"/>
              <a:lumOff val="60000"/>
              <a:alpha val="81000"/>
            </a:scheme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9D5D2-5063-4898-B29D-AEE62B7D852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681" y="1299757"/>
            <a:ext cx="6727876" cy="5057233"/>
          </a:xfrm>
          <a:prstGeom prst="rect">
            <a:avLst/>
          </a:prstGeom>
          <a:solidFill>
            <a:schemeClr val="accent2">
              <a:lumMod val="60000"/>
              <a:lumOff val="40000"/>
              <a:alpha val="61000"/>
            </a:schemeClr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25CE7D-2F7C-4CD2-BAEF-82262EE8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5102"/>
            <a:ext cx="7886700" cy="132556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Hazard Ratio for </a:t>
            </a:r>
            <a:b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Adverse Cardiac Events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B89121-DE6F-4824-9E27-7C5DEE431B8C}"/>
              </a:ext>
            </a:extLst>
          </p:cNvPr>
          <p:cNvSpPr txBox="1"/>
          <p:nvPr/>
        </p:nvSpPr>
        <p:spPr>
          <a:xfrm>
            <a:off x="3431454" y="5871555"/>
            <a:ext cx="154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Better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4034DD-82F5-444F-9293-9AF31AF9F9EA}"/>
              </a:ext>
            </a:extLst>
          </p:cNvPr>
          <p:cNvSpPr txBox="1"/>
          <p:nvPr/>
        </p:nvSpPr>
        <p:spPr>
          <a:xfrm>
            <a:off x="4972717" y="5861044"/>
            <a:ext cx="27126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ENDOSCOPIC Better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5FF0DA-7766-4D49-AA10-9244D6A4A0DF}"/>
              </a:ext>
            </a:extLst>
          </p:cNvPr>
          <p:cNvSpPr txBox="1"/>
          <p:nvPr/>
        </p:nvSpPr>
        <p:spPr>
          <a:xfrm>
            <a:off x="4882630" y="6426286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 and 95% CI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EF9688-50F2-47B8-9996-87ABBA3A0F2D}"/>
              </a:ext>
            </a:extLst>
          </p:cNvPr>
          <p:cNvSpPr/>
          <p:nvPr/>
        </p:nvSpPr>
        <p:spPr>
          <a:xfrm>
            <a:off x="4746929" y="5931673"/>
            <a:ext cx="225788" cy="206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>
            <a:extLst>
              <a:ext uri="{FF2B5EF4-FFF2-40B4-BE49-F238E27FC236}">
                <a16:creationId xmlns:a16="http://schemas.microsoft.com/office/drawing/2014/main" id="{D7FD3C4D-7096-4A88-87CE-3D562D4D4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3" y="158750"/>
            <a:ext cx="8564562" cy="1325563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K-M for MACE over Active Follow-up</a:t>
            </a:r>
            <a:endParaRPr lang="en-US" altLang="en-US" sz="36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7" name="Picture 1">
            <a:extLst>
              <a:ext uri="{FF2B5EF4-FFF2-40B4-BE49-F238E27FC236}">
                <a16:creationId xmlns:a16="http://schemas.microsoft.com/office/drawing/2014/main" id="{21EEBD6B-DFC0-46ED-BF6C-E7A0CFF32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6" r="9271" b="30040"/>
          <a:stretch/>
        </p:blipFill>
        <p:spPr bwMode="auto">
          <a:xfrm>
            <a:off x="1548456" y="1484313"/>
            <a:ext cx="6305059" cy="452012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FF0815-9B9E-407D-B032-797A8269B509}"/>
              </a:ext>
            </a:extLst>
          </p:cNvPr>
          <p:cNvSpPr txBox="1"/>
          <p:nvPr/>
        </p:nvSpPr>
        <p:spPr>
          <a:xfrm rot="16200000">
            <a:off x="513349" y="3333135"/>
            <a:ext cx="1184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MACE %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D95B88-6817-4608-B275-B80E5D539064}"/>
              </a:ext>
            </a:extLst>
          </p:cNvPr>
          <p:cNvSpPr txBox="1"/>
          <p:nvPr/>
        </p:nvSpPr>
        <p:spPr>
          <a:xfrm>
            <a:off x="3694471" y="6186949"/>
            <a:ext cx="2262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Years after Enrollment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BFB08E6-74BF-4265-ACF7-BC0ACDD7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Fewer Vein Harvest Site Complications with Endoscopic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A3622B-2946-4A4E-9DCC-C282B251D8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8527"/>
              </p:ext>
            </p:extLst>
          </p:nvPr>
        </p:nvGraphicFramePr>
        <p:xfrm>
          <a:off x="628650" y="1843088"/>
          <a:ext cx="7886700" cy="327909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032679">
                  <a:extLst>
                    <a:ext uri="{9D8B030D-6E8A-4147-A177-3AD203B41FA5}">
                      <a16:colId xmlns:a16="http://schemas.microsoft.com/office/drawing/2014/main" val="1530638019"/>
                    </a:ext>
                  </a:extLst>
                </a:gridCol>
                <a:gridCol w="1820848">
                  <a:extLst>
                    <a:ext uri="{9D8B030D-6E8A-4147-A177-3AD203B41FA5}">
                      <a16:colId xmlns:a16="http://schemas.microsoft.com/office/drawing/2014/main" val="326968400"/>
                    </a:ext>
                  </a:extLst>
                </a:gridCol>
                <a:gridCol w="1033173">
                  <a:extLst>
                    <a:ext uri="{9D8B030D-6E8A-4147-A177-3AD203B41FA5}">
                      <a16:colId xmlns:a16="http://schemas.microsoft.com/office/drawing/2014/main" val="3555192525"/>
                    </a:ext>
                  </a:extLst>
                </a:gridCol>
              </a:tblGrid>
              <a:tr h="36586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ENDOSCOPIC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OPEN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2123267036"/>
                  </a:ext>
                </a:extLst>
              </a:tr>
              <a:tr h="370895">
                <a:tc>
                  <a:txBody>
                    <a:bodyPr/>
                    <a:lstStyle/>
                    <a:p>
                      <a:r>
                        <a:rPr lang="en-US" sz="1800" dirty="0"/>
                        <a:t>Leg wound infections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1.4%*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3.1%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4193895597"/>
                  </a:ext>
                </a:extLst>
              </a:tr>
              <a:tr h="370895">
                <a:tc>
                  <a:txBody>
                    <a:bodyPr/>
                    <a:lstStyle/>
                    <a:p>
                      <a:r>
                        <a:rPr lang="en-US" sz="1800" dirty="0"/>
                        <a:t>No impact of incisional leg pain on functioning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79.1%*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62.2%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994591670"/>
                  </a:ext>
                </a:extLst>
              </a:tr>
              <a:tr h="370895">
                <a:tc>
                  <a:txBody>
                    <a:bodyPr/>
                    <a:lstStyle/>
                    <a:p>
                      <a:r>
                        <a:rPr lang="en-US" sz="1800" dirty="0"/>
                        <a:t>VNA needed to dress wound at home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1.2%*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3.7%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3710702895"/>
                  </a:ext>
                </a:extLst>
              </a:tr>
              <a:tr h="370895">
                <a:tc>
                  <a:txBody>
                    <a:bodyPr/>
                    <a:lstStyle/>
                    <a:p>
                      <a:r>
                        <a:rPr lang="en-US" sz="1800" dirty="0"/>
                        <a:t>Antibiotics at 6-weeks follow-up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4.6%*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14.4%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2620374275"/>
                  </a:ext>
                </a:extLst>
              </a:tr>
              <a:tr h="370895">
                <a:tc>
                  <a:txBody>
                    <a:bodyPr/>
                    <a:lstStyle/>
                    <a:p>
                      <a:r>
                        <a:rPr lang="en-US" sz="1800" dirty="0"/>
                        <a:t>I&amp;D under local anesthetic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0.5%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1.2%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330276144"/>
                  </a:ext>
                </a:extLst>
              </a:tr>
              <a:tr h="418664">
                <a:tc>
                  <a:txBody>
                    <a:bodyPr/>
                    <a:lstStyle/>
                    <a:p>
                      <a:r>
                        <a:rPr lang="en-US" sz="1800" dirty="0"/>
                        <a:t>Development of pus as an outpatient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1.1%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2.5%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3441738862"/>
                  </a:ext>
                </a:extLst>
              </a:tr>
              <a:tr h="370895">
                <a:tc>
                  <a:txBody>
                    <a:bodyPr/>
                    <a:lstStyle/>
                    <a:p>
                      <a:r>
                        <a:rPr lang="en-US" sz="1800" dirty="0"/>
                        <a:t>Hospital stay &gt;14 for wound healing disturbance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3.5%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3.7%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3612185329"/>
                  </a:ext>
                </a:extLst>
              </a:tr>
            </a:tbl>
          </a:graphicData>
        </a:graphic>
      </p:graphicFrame>
      <p:sp>
        <p:nvSpPr>
          <p:cNvPr id="18471" name="TextBox 1">
            <a:extLst>
              <a:ext uri="{FF2B5EF4-FFF2-40B4-BE49-F238E27FC236}">
                <a16:creationId xmlns:a16="http://schemas.microsoft.com/office/drawing/2014/main" id="{2276DBCA-6AF3-4EB8-A967-EE55249C9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550" y="6283325"/>
            <a:ext cx="107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* P&lt;0.05</a:t>
            </a:r>
          </a:p>
        </p:txBody>
      </p:sp>
      <p:sp>
        <p:nvSpPr>
          <p:cNvPr id="18472" name="TextBox 1">
            <a:extLst>
              <a:ext uri="{FF2B5EF4-FFF2-40B4-BE49-F238E27FC236}">
                <a16:creationId xmlns:a16="http://schemas.microsoft.com/office/drawing/2014/main" id="{B98EBECD-1B9C-4F16-BC13-344D9D9A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6165850"/>
            <a:ext cx="2516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 and ASEPSIS Criteria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8441-7CAF-43A6-88BB-CB2A0557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 Toward Fewer </a:t>
            </a:r>
            <a:r>
              <a:rPr lang="en-US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Recurrent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 with Endoscopic Harvest </a:t>
            </a:r>
            <a:b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(median follow-up 2.78 years)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9AFE7B9-772E-4AA9-A3FC-DE9B0304E2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518126"/>
              </p:ext>
            </p:extLst>
          </p:nvPr>
        </p:nvGraphicFramePr>
        <p:xfrm>
          <a:off x="628650" y="2040311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D025095-EAAB-44D6-91B6-30EA35229135}"/>
              </a:ext>
            </a:extLst>
          </p:cNvPr>
          <p:cNvSpPr txBox="1"/>
          <p:nvPr/>
        </p:nvSpPr>
        <p:spPr>
          <a:xfrm>
            <a:off x="4508390" y="2534899"/>
            <a:ext cx="3849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 = 1.29 </a:t>
            </a:r>
            <a:r>
              <a:rPr lang="en-US" dirty="0"/>
              <a:t>[95% CI 1.00 to 1.68]</a:t>
            </a:r>
          </a:p>
        </p:txBody>
      </p:sp>
    </p:spTree>
    <p:extLst>
      <p:ext uri="{BB962C8B-B14F-4D97-AF65-F5344CB8AC3E}">
        <p14:creationId xmlns:p14="http://schemas.microsoft.com/office/powerpoint/2010/main" val="295859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37D55D-AF6B-49B3-8D48-877332275C89}"/>
              </a:ext>
            </a:extLst>
          </p:cNvPr>
          <p:cNvSpPr/>
          <p:nvPr/>
        </p:nvSpPr>
        <p:spPr>
          <a:xfrm>
            <a:off x="320675" y="1505975"/>
            <a:ext cx="8502650" cy="4386006"/>
          </a:xfrm>
          <a:prstGeom prst="rect">
            <a:avLst/>
          </a:prstGeom>
          <a:solidFill>
            <a:srgbClr val="11305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1" name="TextBox 2">
            <a:extLst>
              <a:ext uri="{FF2B5EF4-FFF2-40B4-BE49-F238E27FC236}">
                <a16:creationId xmlns:a16="http://schemas.microsoft.com/office/drawing/2014/main" id="{E001E9EB-B2F9-4A6A-83ED-BB316F4F9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244475"/>
            <a:ext cx="8147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REGROUP - Limitations</a:t>
            </a:r>
            <a:endParaRPr lang="en-US" altLang="en-US" sz="4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2" name="TextBox 4">
            <a:extLst>
              <a:ext uri="{FF2B5EF4-FFF2-40B4-BE49-F238E27FC236}">
                <a16:creationId xmlns:a16="http://schemas.microsoft.com/office/drawing/2014/main" id="{5AFC91AE-31FE-46FD-9D12-95D1D2C1C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836738"/>
            <a:ext cx="850106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2400"/>
              </a:spcBef>
              <a:buClr>
                <a:srgbClr val="FFD966"/>
              </a:buClr>
            </a:pPr>
            <a:r>
              <a:rPr lang="en-US" altLang="en-US" sz="2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assessment of graft patency by imaging</a:t>
            </a:r>
          </a:p>
          <a:p>
            <a:pPr eaLnBrk="1" hangingPunct="1">
              <a:lnSpc>
                <a:spcPct val="100000"/>
              </a:lnSpc>
              <a:spcBef>
                <a:spcPts val="2400"/>
              </a:spcBef>
              <a:buClr>
                <a:srgbClr val="FFD966"/>
              </a:buClr>
            </a:pPr>
            <a:r>
              <a:rPr lang="en-US" altLang="en-US" sz="2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Off-pump CABG excluded</a:t>
            </a:r>
          </a:p>
          <a:p>
            <a:pPr eaLnBrk="1" hangingPunct="1">
              <a:lnSpc>
                <a:spcPct val="100000"/>
              </a:lnSpc>
              <a:spcBef>
                <a:spcPts val="2400"/>
              </a:spcBef>
              <a:buClr>
                <a:srgbClr val="FFD966"/>
              </a:buClr>
            </a:pPr>
            <a:r>
              <a:rPr lang="en-US" altLang="en-US" sz="2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Predominantly male population</a:t>
            </a:r>
          </a:p>
          <a:p>
            <a:pPr eaLnBrk="1" hangingPunct="1">
              <a:lnSpc>
                <a:spcPct val="100000"/>
              </a:lnSpc>
              <a:spcBef>
                <a:spcPts val="2400"/>
              </a:spcBef>
              <a:buClr>
                <a:srgbClr val="FFD966"/>
              </a:buClr>
            </a:pPr>
            <a:r>
              <a:rPr lang="en-US" altLang="en-US" sz="2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expert harvesters participated in REGROUP</a:t>
            </a:r>
          </a:p>
          <a:p>
            <a:pPr eaLnBrk="1" hangingPunct="1">
              <a:lnSpc>
                <a:spcPct val="100000"/>
              </a:lnSpc>
              <a:spcBef>
                <a:spcPts val="2400"/>
              </a:spcBef>
              <a:buClr>
                <a:srgbClr val="FFD966"/>
              </a:buClr>
            </a:pPr>
            <a:r>
              <a:rPr lang="en-US" altLang="en-US" sz="2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Longer-term follow-up is required to examine whether additional differences emerge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A7E997-E1CF-47E3-9EDB-BD3621D170F1}"/>
              </a:ext>
            </a:extLst>
          </p:cNvPr>
          <p:cNvSpPr/>
          <p:nvPr/>
        </p:nvSpPr>
        <p:spPr>
          <a:xfrm>
            <a:off x="547688" y="989013"/>
            <a:ext cx="8048625" cy="5672137"/>
          </a:xfrm>
          <a:prstGeom prst="rect">
            <a:avLst/>
          </a:prstGeom>
          <a:solidFill>
            <a:srgbClr val="113056"/>
          </a:solidFill>
          <a:ln>
            <a:solidFill>
              <a:srgbClr val="395D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07" name="TextBox 2">
            <a:extLst>
              <a:ext uri="{FF2B5EF4-FFF2-40B4-BE49-F238E27FC236}">
                <a16:creationId xmlns:a16="http://schemas.microsoft.com/office/drawing/2014/main" id="{AE52AECD-A7CE-4527-9169-01DE99A52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187325"/>
            <a:ext cx="8147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REGROUP - 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536AE-56BD-4C75-A238-508137CA0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1084263"/>
            <a:ext cx="7977187" cy="56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5000"/>
              </a:lnSpc>
              <a:spcBef>
                <a:spcPts val="1800"/>
              </a:spcBef>
              <a:buClr>
                <a:srgbClr val="FFD966"/>
              </a:buClr>
              <a:defRPr/>
            </a:pPr>
            <a:r>
              <a:rPr lang="en-US" altLang="en-US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difference in the primary endpoint of death, MI or revascularization between endoscopic and open vein harvest was observed during the active follow-up period</a:t>
            </a:r>
            <a:r>
              <a:rPr lang="en-US" alt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(median 2.78 years)</a:t>
            </a:r>
          </a:p>
          <a:p>
            <a:pPr algn="just" eaLnBrk="1" hangingPunct="1">
              <a:lnSpc>
                <a:spcPct val="105000"/>
              </a:lnSpc>
              <a:spcBef>
                <a:spcPts val="1800"/>
              </a:spcBef>
              <a:buClr>
                <a:srgbClr val="FFD966"/>
              </a:buClr>
              <a:defRPr/>
            </a:pPr>
            <a:r>
              <a:rPr lang="en-US" alt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Fewer leg wound adverse events were observed for EVH</a:t>
            </a:r>
          </a:p>
          <a:p>
            <a:pPr marL="0" indent="0" algn="ctr" eaLnBrk="1" hangingPunct="1">
              <a:lnSpc>
                <a:spcPct val="105000"/>
              </a:lnSpc>
              <a:spcBef>
                <a:spcPts val="1800"/>
              </a:spcBef>
              <a:buClr>
                <a:srgbClr val="FFD966"/>
              </a:buClr>
              <a:buFont typeface="Arial" panose="020B0604020202020204" pitchFamily="34" charset="0"/>
              <a:buNone/>
              <a:defRPr/>
            </a:pPr>
            <a:r>
              <a:rPr lang="en-US" alt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Endoscopic harvest </a:t>
            </a:r>
            <a:r>
              <a:rPr lang="en-US" altLang="en-US" sz="3600" i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performed by an expert </a:t>
            </a:r>
            <a:r>
              <a:rPr lang="en-US" alt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be considered the preferred vein harvesting modality </a:t>
            </a:r>
          </a:p>
          <a:p>
            <a:pPr algn="just" eaLnBrk="1" hangingPunct="1">
              <a:lnSpc>
                <a:spcPct val="105000"/>
              </a:lnSpc>
              <a:spcBef>
                <a:spcPts val="1800"/>
              </a:spcBef>
              <a:buClr>
                <a:srgbClr val="FFD966"/>
              </a:buClr>
              <a:defRPr/>
            </a:pPr>
            <a:endParaRPr lang="en-US" altLang="en-US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57440" y="62077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03E94A-5F51-4CCF-8B63-0C70749D7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04" y="710279"/>
            <a:ext cx="7916392" cy="5229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94428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>
            <a:extLst>
              <a:ext uri="{FF2B5EF4-FFF2-40B4-BE49-F238E27FC236}">
                <a16:creationId xmlns:a16="http://schemas.microsoft.com/office/drawing/2014/main" id="{672AD8EA-917B-4ACB-800C-1217EE3C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686" y="855598"/>
            <a:ext cx="7886700" cy="1325562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Saphenous Vein-Graft</a:t>
            </a:r>
            <a:br>
              <a:rPr lang="en-US" alt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alt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Common </a:t>
            </a:r>
            <a:b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Conduit for CABG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BF6802-DC2C-4A4F-892D-5B6650C40A64}"/>
                  </a:ext>
                </a:extLst>
              </p14:cNvPr>
              <p14:cNvContentPartPr/>
              <p14:nvPr/>
            </p14:nvContentPartPr>
            <p14:xfrm>
              <a:off x="3214800" y="6209656"/>
              <a:ext cx="362160" cy="5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BF6802-DC2C-4A4F-892D-5B6650C40A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8960" y="6146296"/>
                <a:ext cx="393480" cy="1317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E74E7B3-36E6-47FD-B85B-24AABD66B3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02" t="10156" r="49937" b="10829"/>
          <a:stretch/>
        </p:blipFill>
        <p:spPr>
          <a:xfrm>
            <a:off x="234949" y="691666"/>
            <a:ext cx="2428876" cy="5449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B9B5BC-3B6B-4744-992F-E5FA2229E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4361" y="2896758"/>
            <a:ext cx="5887349" cy="3317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1D0CCD-768C-4970-A1D8-48B7D318B95E}"/>
              </a:ext>
            </a:extLst>
          </p:cNvPr>
          <p:cNvSpPr txBox="1"/>
          <p:nvPr/>
        </p:nvSpPr>
        <p:spPr>
          <a:xfrm>
            <a:off x="3456253" y="5458982"/>
            <a:ext cx="48597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Endoscopic Vein Harvest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E62BEA-A3D2-4DDB-8F78-94560C049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3" y="1900490"/>
            <a:ext cx="9062472" cy="1433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10EEF1-2110-4F6E-A34B-BD430267D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65" y="3524273"/>
            <a:ext cx="4832080" cy="3143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E6ED0D8F-19DA-4073-9A2D-C7D88DC48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3" y="187325"/>
            <a:ext cx="90624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FFFF00"/>
                </a:solidFill>
                <a:latin typeface="Calibri" panose="020F0502020204030204" pitchFamily="34" charset="0"/>
              </a:rPr>
              <a:t>Safety of Endoscopic Harvest in CABG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7FB3D8-87C1-438D-95FE-A06779AF96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b="24165"/>
          <a:stretch/>
        </p:blipFill>
        <p:spPr>
          <a:xfrm>
            <a:off x="1675877" y="1064327"/>
            <a:ext cx="5792245" cy="5668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BD07C1-DD92-46BD-8F84-2FADE1976535}"/>
              </a:ext>
            </a:extLst>
          </p:cNvPr>
          <p:cNvSpPr txBox="1"/>
          <p:nvPr/>
        </p:nvSpPr>
        <p:spPr>
          <a:xfrm>
            <a:off x="7193116" y="6172201"/>
            <a:ext cx="169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DCRI 2009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17B6E4-2BC9-4BE8-8593-423D5D825E82}"/>
              </a:ext>
            </a:extLst>
          </p:cNvPr>
          <p:cNvCxnSpPr>
            <a:cxnSpLocks/>
          </p:cNvCxnSpPr>
          <p:nvPr/>
        </p:nvCxnSpPr>
        <p:spPr>
          <a:xfrm>
            <a:off x="213852" y="2507226"/>
            <a:ext cx="626069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30BA-ED7F-4097-B834-C2BE44ADCD79}"/>
              </a:ext>
            </a:extLst>
          </p:cNvPr>
          <p:cNvCxnSpPr>
            <a:cxnSpLocks/>
          </p:cNvCxnSpPr>
          <p:nvPr/>
        </p:nvCxnSpPr>
        <p:spPr>
          <a:xfrm>
            <a:off x="213852" y="2843981"/>
            <a:ext cx="2934929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EE3DC8-449F-4364-8214-90EBF4825627}"/>
              </a:ext>
            </a:extLst>
          </p:cNvPr>
          <p:cNvSpPr/>
          <p:nvPr/>
        </p:nvSpPr>
        <p:spPr>
          <a:xfrm>
            <a:off x="351182" y="2113109"/>
            <a:ext cx="8527347" cy="4294126"/>
          </a:xfrm>
          <a:prstGeom prst="rect">
            <a:avLst/>
          </a:prstGeom>
          <a:solidFill>
            <a:srgbClr val="113056"/>
          </a:solidFill>
          <a:ln>
            <a:solidFill>
              <a:srgbClr val="395D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3" name="TextBox 2">
            <a:extLst>
              <a:ext uri="{FF2B5EF4-FFF2-40B4-BE49-F238E27FC236}">
                <a16:creationId xmlns:a16="http://schemas.microsoft.com/office/drawing/2014/main" id="{E91CB07F-2ECC-4C8F-AF6A-03349E7C1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4" y="2124399"/>
            <a:ext cx="8147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FFFF00"/>
                </a:solidFill>
                <a:latin typeface="Calibri" panose="020F0502020204030204" pitchFamily="34" charset="0"/>
              </a:rPr>
              <a:t>REGROUP Design Imperatives:</a:t>
            </a:r>
          </a:p>
        </p:txBody>
      </p:sp>
      <p:sp>
        <p:nvSpPr>
          <p:cNvPr id="10244" name="TextBox 4">
            <a:extLst>
              <a:ext uri="{FF2B5EF4-FFF2-40B4-BE49-F238E27FC236}">
                <a16:creationId xmlns:a16="http://schemas.microsoft.com/office/drawing/2014/main" id="{24081B67-130F-45A6-969D-FF4E6B1DA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80" y="3212887"/>
            <a:ext cx="8148638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73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buClr>
                <a:srgbClr val="FFD966"/>
              </a:buClr>
              <a:buFont typeface="Wingdings" panose="05000000000000000000" pitchFamily="2" charset="2"/>
              <a:buChar char="ü"/>
            </a:pPr>
            <a:r>
              <a:rPr lang="en-US" altLang="en-US" sz="4000" dirty="0">
                <a:solidFill>
                  <a:srgbClr val="FFFF00"/>
                </a:solidFill>
                <a:latin typeface="Calibri" panose="020F0502020204030204" pitchFamily="34" charset="0"/>
              </a:rPr>
              <a:t>EVH Harvester Expertise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Clr>
                <a:srgbClr val="FFD966"/>
              </a:buClr>
            </a:pPr>
            <a:endParaRPr lang="en-US" altLang="en-US" sz="26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Clr>
                <a:srgbClr val="FFD966"/>
              </a:buClr>
              <a:buFont typeface="Wingdings" panose="05000000000000000000" pitchFamily="2" charset="2"/>
              <a:buChar char="ü"/>
            </a:pPr>
            <a:r>
              <a:rPr lang="en-US" altLang="en-US" sz="2600" dirty="0">
                <a:solidFill>
                  <a:srgbClr val="FFFFFF"/>
                </a:solidFill>
                <a:latin typeface="Calibri" panose="020F0502020204030204" pitchFamily="34" charset="0"/>
              </a:rPr>
              <a:t>Large enough for a meaningful </a:t>
            </a:r>
            <a:r>
              <a:rPr lang="en-US" altLang="en-US" sz="2600" dirty="0">
                <a:solidFill>
                  <a:srgbClr val="FFFF00"/>
                </a:solidFill>
                <a:latin typeface="Calibri" panose="020F0502020204030204" pitchFamily="34" charset="0"/>
              </a:rPr>
              <a:t>primary outcome</a:t>
            </a:r>
            <a:r>
              <a:rPr lang="en-US" altLang="en-US" sz="2600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</a:p>
          <a:p>
            <a:pPr lvl="1" eaLnBrk="1" hangingPunct="1">
              <a:lnSpc>
                <a:spcPct val="100000"/>
              </a:lnSpc>
              <a:spcBef>
                <a:spcPts val="1200"/>
              </a:spcBef>
              <a:buClr>
                <a:srgbClr val="FFD966"/>
              </a:buClr>
            </a:pPr>
            <a:r>
              <a:rPr lang="en-US" altLang="en-US" sz="3600" i="1" u="sng" dirty="0">
                <a:solidFill>
                  <a:srgbClr val="FFFF00"/>
                </a:solidFill>
                <a:latin typeface="Calibri" panose="020F0502020204030204" pitchFamily="34" charset="0"/>
              </a:rPr>
              <a:t>MACE</a:t>
            </a:r>
            <a:r>
              <a:rPr lang="en-US" altLang="en-US" sz="3600" i="1" dirty="0">
                <a:solidFill>
                  <a:srgbClr val="FFFF00"/>
                </a:solidFill>
                <a:latin typeface="Calibri" panose="020F0502020204030204" pitchFamily="34" charset="0"/>
              </a:rPr>
              <a:t>: composite of Death, MI or Repeat Revascularization </a:t>
            </a:r>
          </a:p>
        </p:txBody>
      </p:sp>
      <p:sp>
        <p:nvSpPr>
          <p:cNvPr id="10245" name="TextBox 1">
            <a:extLst>
              <a:ext uri="{FF2B5EF4-FFF2-40B4-BE49-F238E27FC236}">
                <a16:creationId xmlns:a16="http://schemas.microsoft.com/office/drawing/2014/main" id="{AA1AB1FE-7236-4DCF-BDDE-0FD4ABD3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84" y="1042420"/>
            <a:ext cx="86436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Randomized </a:t>
            </a:r>
            <a:r>
              <a:rPr lang="en-US" altLang="en-US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Endovein</a:t>
            </a:r>
            <a:r>
              <a:rPr lang="en-US" altLang="en-US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Graft Prospective (REGROUP) Trial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Cooperative Studies Program (CSP) #588 [2013]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D39498-1314-493C-AAF2-A1276A3CD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054" y="39402"/>
            <a:ext cx="4456846" cy="1034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260918-516E-45F4-A1D1-5CC5CE086672}"/>
              </a:ext>
            </a:extLst>
          </p:cNvPr>
          <p:cNvSpPr/>
          <p:nvPr/>
        </p:nvSpPr>
        <p:spPr>
          <a:xfrm>
            <a:off x="763588" y="1341438"/>
            <a:ext cx="7616825" cy="4656137"/>
          </a:xfrm>
          <a:prstGeom prst="rect">
            <a:avLst/>
          </a:prstGeom>
          <a:solidFill>
            <a:srgbClr val="11305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9" name="TextBox 2">
            <a:extLst>
              <a:ext uri="{FF2B5EF4-FFF2-40B4-BE49-F238E27FC236}">
                <a16:creationId xmlns:a16="http://schemas.microsoft.com/office/drawing/2014/main" id="{0047ABFB-E302-4087-89E4-4A6B769BD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85" y="320675"/>
            <a:ext cx="84457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FFFF00"/>
                </a:solidFill>
                <a:latin typeface="Calibri" panose="020F0502020204030204" pitchFamily="34" charset="0"/>
              </a:rPr>
              <a:t>REGROUP - Major Inclusion Criteria</a:t>
            </a:r>
          </a:p>
        </p:txBody>
      </p:sp>
      <p:sp>
        <p:nvSpPr>
          <p:cNvPr id="11270" name="TextBox 4">
            <a:extLst>
              <a:ext uri="{FF2B5EF4-FFF2-40B4-BE49-F238E27FC236}">
                <a16:creationId xmlns:a16="http://schemas.microsoft.com/office/drawing/2014/main" id="{2F7C369A-16FA-42A0-8DFE-68B82484F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1479550"/>
            <a:ext cx="7367588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2400"/>
              </a:spcBef>
              <a:buClr>
                <a:srgbClr val="FFD966"/>
              </a:buClr>
            </a:pPr>
            <a:r>
              <a:rPr lang="en-US" altLang="en-US" sz="3000" dirty="0">
                <a:solidFill>
                  <a:srgbClr val="FFFFFF"/>
                </a:solidFill>
                <a:latin typeface="Calibri" panose="020F0502020204030204" pitchFamily="34" charset="0"/>
              </a:rPr>
              <a:t>Indication for CABG using at least 1 vein graft</a:t>
            </a:r>
          </a:p>
          <a:p>
            <a:pPr eaLnBrk="1" hangingPunct="1">
              <a:lnSpc>
                <a:spcPct val="100000"/>
              </a:lnSpc>
              <a:spcBef>
                <a:spcPts val="2400"/>
              </a:spcBef>
              <a:buClr>
                <a:srgbClr val="FFD966"/>
              </a:buClr>
            </a:pPr>
            <a:r>
              <a:rPr lang="en-US" altLang="en-US" sz="3000" dirty="0">
                <a:solidFill>
                  <a:srgbClr val="FFFFFF"/>
                </a:solidFill>
                <a:latin typeface="Calibri" panose="020F0502020204030204" pitchFamily="34" charset="0"/>
              </a:rPr>
              <a:t>On-pump; No associated procedure</a:t>
            </a:r>
          </a:p>
          <a:p>
            <a:pPr eaLnBrk="1" hangingPunct="1">
              <a:lnSpc>
                <a:spcPct val="100000"/>
              </a:lnSpc>
              <a:spcBef>
                <a:spcPts val="2400"/>
              </a:spcBef>
              <a:buClr>
                <a:srgbClr val="FFD966"/>
              </a:buClr>
            </a:pPr>
            <a:r>
              <a:rPr lang="en-US" altLang="en-US" sz="3000" dirty="0">
                <a:solidFill>
                  <a:srgbClr val="FFFFFF"/>
                </a:solidFill>
                <a:latin typeface="Calibri" panose="020F0502020204030204" pitchFamily="34" charset="0"/>
              </a:rPr>
              <a:t>Elective or urgent surgery</a:t>
            </a:r>
          </a:p>
          <a:p>
            <a:pPr eaLnBrk="1" hangingPunct="1">
              <a:lnSpc>
                <a:spcPct val="100000"/>
              </a:lnSpc>
              <a:spcBef>
                <a:spcPts val="2400"/>
              </a:spcBef>
              <a:buClr>
                <a:srgbClr val="FFD966"/>
              </a:buClr>
            </a:pPr>
            <a:r>
              <a:rPr lang="en-US" altLang="en-US" sz="3000" dirty="0">
                <a:solidFill>
                  <a:srgbClr val="FFFFFF"/>
                </a:solidFill>
                <a:latin typeface="Calibri" panose="020F0502020204030204" pitchFamily="34" charset="0"/>
              </a:rPr>
              <a:t>Availability of an expert EVH harvester</a:t>
            </a:r>
          </a:p>
          <a:p>
            <a:pPr lvl="1" eaLnBrk="1" hangingPunct="1">
              <a:lnSpc>
                <a:spcPct val="100000"/>
              </a:lnSpc>
              <a:spcBef>
                <a:spcPts val="2400"/>
              </a:spcBef>
              <a:buClr>
                <a:srgbClr val="FFD966"/>
              </a:buClr>
            </a:pPr>
            <a:r>
              <a:rPr lang="en-US" altLang="en-US" sz="2600" dirty="0">
                <a:solidFill>
                  <a:srgbClr val="FFFF00"/>
                </a:solidFill>
                <a:latin typeface="Calibri" panose="020F0502020204030204" pitchFamily="34" charset="0"/>
              </a:rPr>
              <a:t>&gt;100 EVH; &lt;5% Conversion; EVH Program &gt;2 years</a:t>
            </a:r>
            <a:endParaRPr lang="is-IS" altLang="en-US" sz="26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95F69D-4BC7-4D9E-8208-07AA9A907139}"/>
              </a:ext>
            </a:extLst>
          </p:cNvPr>
          <p:cNvSpPr/>
          <p:nvPr/>
        </p:nvSpPr>
        <p:spPr>
          <a:xfrm>
            <a:off x="1296063" y="4890052"/>
            <a:ext cx="6623436" cy="1107523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CC56366-36D7-492B-9E6A-45643340726A}"/>
              </a:ext>
            </a:extLst>
          </p:cNvPr>
          <p:cNvSpPr/>
          <p:nvPr/>
        </p:nvSpPr>
        <p:spPr>
          <a:xfrm>
            <a:off x="3654425" y="3090863"/>
            <a:ext cx="1835150" cy="858837"/>
          </a:xfrm>
          <a:prstGeom prst="roundRect">
            <a:avLst/>
          </a:prstGeom>
          <a:solidFill>
            <a:srgbClr val="11305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6725F54-110A-46CF-BA6A-00055739356B}"/>
              </a:ext>
            </a:extLst>
          </p:cNvPr>
          <p:cNvSpPr/>
          <p:nvPr/>
        </p:nvSpPr>
        <p:spPr>
          <a:xfrm>
            <a:off x="225425" y="869950"/>
            <a:ext cx="8680450" cy="639763"/>
          </a:xfrm>
          <a:prstGeom prst="roundRect">
            <a:avLst/>
          </a:prstGeom>
          <a:solidFill>
            <a:srgbClr val="11305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04D6200-BEA6-4B0B-9598-3F8F4D3DBE0B}"/>
              </a:ext>
            </a:extLst>
          </p:cNvPr>
          <p:cNvSpPr/>
          <p:nvPr/>
        </p:nvSpPr>
        <p:spPr>
          <a:xfrm>
            <a:off x="1939925" y="4843463"/>
            <a:ext cx="1990725" cy="1050925"/>
          </a:xfrm>
          <a:prstGeom prst="roundRect">
            <a:avLst/>
          </a:prstGeom>
          <a:solidFill>
            <a:srgbClr val="11305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>
              <a:solidFill>
                <a:sysClr val="window" lastClr="FFFFFF"/>
              </a:solidFill>
              <a:latin typeface="+mn-lt"/>
              <a:ea typeface="Arial" charset="0"/>
              <a:cs typeface="Arial" charset="0"/>
            </a:endParaRPr>
          </a:p>
        </p:txBody>
      </p:sp>
      <p:cxnSp>
        <p:nvCxnSpPr>
          <p:cNvPr id="12293" name="Straight Arrow Connector 8">
            <a:extLst>
              <a:ext uri="{FF2B5EF4-FFF2-40B4-BE49-F238E27FC236}">
                <a16:creationId xmlns:a16="http://schemas.microsoft.com/office/drawing/2014/main" id="{11C43F18-EF86-4F29-BBEC-9252B9441D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3588" y="1525588"/>
            <a:ext cx="5557" cy="1474789"/>
          </a:xfrm>
          <a:prstGeom prst="straightConnector1">
            <a:avLst/>
          </a:prstGeom>
          <a:noFill/>
          <a:ln w="38100" algn="ctr">
            <a:solidFill>
              <a:srgbClr val="FF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4" name="Straight Arrow Connector 10">
            <a:extLst>
              <a:ext uri="{FF2B5EF4-FFF2-40B4-BE49-F238E27FC236}">
                <a16:creationId xmlns:a16="http://schemas.microsoft.com/office/drawing/2014/main" id="{A69D3E3A-22E7-4817-A5D2-76999A274334}"/>
              </a:ext>
            </a:extLst>
          </p:cNvPr>
          <p:cNvCxnSpPr>
            <a:cxnSpLocks noChangeShapeType="1"/>
          </p:cNvCxnSpPr>
          <p:nvPr/>
        </p:nvCxnSpPr>
        <p:spPr bwMode="auto">
          <a:xfrm rot="2700000">
            <a:off x="4444207" y="4518819"/>
            <a:ext cx="914400" cy="1587"/>
          </a:xfrm>
          <a:prstGeom prst="straightConnector1">
            <a:avLst/>
          </a:prstGeom>
          <a:noFill/>
          <a:ln w="38100" algn="ctr">
            <a:solidFill>
              <a:srgbClr val="FF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5" name="Straight Arrow Connector 11">
            <a:extLst>
              <a:ext uri="{FF2B5EF4-FFF2-40B4-BE49-F238E27FC236}">
                <a16:creationId xmlns:a16="http://schemas.microsoft.com/office/drawing/2014/main" id="{1B8892E9-E79E-43EC-821C-EBA284221667}"/>
              </a:ext>
            </a:extLst>
          </p:cNvPr>
          <p:cNvCxnSpPr>
            <a:cxnSpLocks noChangeShapeType="1"/>
          </p:cNvCxnSpPr>
          <p:nvPr/>
        </p:nvCxnSpPr>
        <p:spPr bwMode="auto">
          <a:xfrm rot="18900000" flipH="1">
            <a:off x="3798094" y="4518819"/>
            <a:ext cx="914400" cy="1588"/>
          </a:xfrm>
          <a:prstGeom prst="straightConnector1">
            <a:avLst/>
          </a:prstGeom>
          <a:noFill/>
          <a:ln w="38100" algn="ctr">
            <a:solidFill>
              <a:srgbClr val="FF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14B5EF5-6546-4AD1-9408-40A5BB03D421}"/>
              </a:ext>
            </a:extLst>
          </p:cNvPr>
          <p:cNvSpPr/>
          <p:nvPr/>
        </p:nvSpPr>
        <p:spPr>
          <a:xfrm>
            <a:off x="4394200" y="4008438"/>
            <a:ext cx="355600" cy="355600"/>
          </a:xfrm>
          <a:prstGeom prst="ellipse">
            <a:avLst/>
          </a:prstGeom>
          <a:solidFill>
            <a:srgbClr val="11305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+mn-lt"/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39EEA1-92FC-4DD1-8278-32D5213D1808}"/>
              </a:ext>
            </a:extLst>
          </p:cNvPr>
          <p:cNvSpPr txBox="1"/>
          <p:nvPr/>
        </p:nvSpPr>
        <p:spPr>
          <a:xfrm>
            <a:off x="3343275" y="9525"/>
            <a:ext cx="245745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>
                <a:solidFill>
                  <a:srgbClr val="FFFF00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REGROUP</a:t>
            </a:r>
            <a:endParaRPr lang="en-US" sz="3200" kern="0" dirty="0">
              <a:solidFill>
                <a:srgbClr val="FFFF00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070540-B75E-4278-BE12-C7A83E9E6A15}"/>
              </a:ext>
            </a:extLst>
          </p:cNvPr>
          <p:cNvSpPr txBox="1"/>
          <p:nvPr/>
        </p:nvSpPr>
        <p:spPr>
          <a:xfrm>
            <a:off x="900993" y="913478"/>
            <a:ext cx="7329314" cy="347941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  <a:defRPr/>
            </a:pPr>
            <a:r>
              <a:rPr lang="en-US" altLang="en-US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3394 pts with CAD and indication for CABG</a:t>
            </a:r>
          </a:p>
          <a:p>
            <a:pPr algn="ctr" eaLnBrk="1" hangingPunct="1">
              <a:spcAft>
                <a:spcPts val="300"/>
              </a:spcAft>
              <a:defRPr/>
            </a:pPr>
            <a:endParaRPr lang="en-US" altLang="en-US" sz="2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spcAft>
                <a:spcPts val="300"/>
              </a:spcAft>
              <a:defRPr/>
            </a:pPr>
            <a:endParaRPr lang="en-US" alt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 hangingPunct="1">
              <a:spcAft>
                <a:spcPts val="300"/>
              </a:spcAft>
              <a:defRPr/>
            </a:pPr>
            <a:endParaRPr lang="en-US" altLang="en-US" sz="28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Aft>
                <a:spcPts val="300"/>
              </a:spcAft>
              <a:defRPr/>
            </a:pPr>
            <a:endParaRPr lang="en-US" altLang="en-US" sz="100" dirty="0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Aft>
                <a:spcPts val="300"/>
              </a:spcAft>
              <a:defRPr/>
            </a:pPr>
            <a:endParaRPr lang="en-US" altLang="en-US" sz="280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ctr" eaLnBrk="1" hangingPunct="1">
              <a:spcAft>
                <a:spcPts val="300"/>
              </a:spcAft>
              <a:defRPr/>
            </a:pPr>
            <a:r>
              <a:rPr lang="en-US" altLang="en-US" sz="4400" dirty="0">
                <a:solidFill>
                  <a:srgbClr val="FFFF00"/>
                </a:solidFill>
                <a:latin typeface="Calibri" panose="020F0502020204030204" pitchFamily="34" charset="0"/>
              </a:rPr>
              <a:t>1150</a:t>
            </a:r>
          </a:p>
          <a:p>
            <a:pPr algn="ctr" eaLnBrk="1" hangingPunct="1">
              <a:spcAft>
                <a:spcPts val="300"/>
              </a:spcAft>
              <a:defRPr/>
            </a:pPr>
            <a:endParaRPr lang="en-US" altLang="en-US" sz="28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2183BC1-6FDE-4B70-A649-DC6539C5E643}"/>
              </a:ext>
            </a:extLst>
          </p:cNvPr>
          <p:cNvSpPr/>
          <p:nvPr/>
        </p:nvSpPr>
        <p:spPr>
          <a:xfrm>
            <a:off x="4975225" y="4919663"/>
            <a:ext cx="2125663" cy="1050925"/>
          </a:xfrm>
          <a:prstGeom prst="roundRect">
            <a:avLst/>
          </a:prstGeom>
          <a:solidFill>
            <a:srgbClr val="11305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334D12-464E-4951-A875-2805747156CF}"/>
              </a:ext>
            </a:extLst>
          </p:cNvPr>
          <p:cNvSpPr/>
          <p:nvPr/>
        </p:nvSpPr>
        <p:spPr>
          <a:xfrm>
            <a:off x="1755673" y="4933127"/>
            <a:ext cx="2413103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" charset="0"/>
                <a:cs typeface="Arial" charset="0"/>
              </a:rPr>
              <a:t>ENDOSCOPIC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" charset="0"/>
                <a:cs typeface="Arial" charset="0"/>
              </a:rPr>
              <a:t>(N=576)</a:t>
            </a:r>
            <a:endParaRPr lang="en-US" sz="1100" kern="0" dirty="0">
              <a:solidFill>
                <a:srgbClr val="FFFF00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E3B8FC-D832-4209-B477-EA6AB0EF0726}"/>
              </a:ext>
            </a:extLst>
          </p:cNvPr>
          <p:cNvSpPr/>
          <p:nvPr/>
        </p:nvSpPr>
        <p:spPr>
          <a:xfrm>
            <a:off x="5443538" y="4968875"/>
            <a:ext cx="1189037" cy="9540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" charset="0"/>
                <a:cs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" charset="0"/>
                <a:cs typeface="Arial" charset="0"/>
              </a:rPr>
              <a:t>(N=574)</a:t>
            </a:r>
            <a:endParaRPr lang="en-US" sz="1000" kern="0" dirty="0">
              <a:solidFill>
                <a:srgbClr val="FFFF00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26AD98-1168-42AC-A254-9C98BA37B5B0}"/>
              </a:ext>
            </a:extLst>
          </p:cNvPr>
          <p:cNvSpPr txBox="1"/>
          <p:nvPr/>
        </p:nvSpPr>
        <p:spPr>
          <a:xfrm>
            <a:off x="2544097" y="612802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EVH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66521F-39A6-417A-8670-EB20CC87292C}"/>
              </a:ext>
            </a:extLst>
          </p:cNvPr>
          <p:cNvSpPr txBox="1"/>
          <p:nvPr/>
        </p:nvSpPr>
        <p:spPr>
          <a:xfrm>
            <a:off x="5695654" y="612802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OVH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>
            <a:extLst>
              <a:ext uri="{FF2B5EF4-FFF2-40B4-BE49-F238E27FC236}">
                <a16:creationId xmlns:a16="http://schemas.microsoft.com/office/drawing/2014/main" id="{17F3183C-9A08-463B-A3EF-C66C34F68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67" y="-18916"/>
            <a:ext cx="9022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Characteristics of the Patients (N=1150)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A6B54A-FFCF-4872-9544-BB78551CF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213430"/>
              </p:ext>
            </p:extLst>
          </p:nvPr>
        </p:nvGraphicFramePr>
        <p:xfrm>
          <a:off x="592138" y="854075"/>
          <a:ext cx="7959725" cy="5815010"/>
        </p:xfrm>
        <a:graphic>
          <a:graphicData uri="http://schemas.openxmlformats.org/drawingml/2006/table">
            <a:tbl>
              <a:tblPr/>
              <a:tblGrid>
                <a:gridCol w="3965964">
                  <a:extLst>
                    <a:ext uri="{9D8B030D-6E8A-4147-A177-3AD203B41FA5}">
                      <a16:colId xmlns:a16="http://schemas.microsoft.com/office/drawing/2014/main" val="1637735797"/>
                    </a:ext>
                  </a:extLst>
                </a:gridCol>
                <a:gridCol w="1912751">
                  <a:extLst>
                    <a:ext uri="{9D8B030D-6E8A-4147-A177-3AD203B41FA5}">
                      <a16:colId xmlns:a16="http://schemas.microsoft.com/office/drawing/2014/main" val="3436004636"/>
                    </a:ext>
                  </a:extLst>
                </a:gridCol>
                <a:gridCol w="2081010">
                  <a:extLst>
                    <a:ext uri="{9D8B030D-6E8A-4147-A177-3AD203B41FA5}">
                      <a16:colId xmlns:a16="http://schemas.microsoft.com/office/drawing/2014/main" val="926866042"/>
                    </a:ext>
                  </a:extLst>
                </a:gridCol>
              </a:tblGrid>
              <a:tr h="5487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3682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65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EVH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(N=574)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65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(N=576)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36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682706"/>
                  </a:ext>
                </a:extLst>
              </a:tr>
              <a:tr h="3988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Age (years)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3682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66.2 ± 6.7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66.6 ± 7.1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525436"/>
                  </a:ext>
                </a:extLst>
              </a:tr>
              <a:tr h="3988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Male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3682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99.5%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99.5%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244476"/>
                  </a:ext>
                </a:extLst>
              </a:tr>
              <a:tr h="48625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BMI (kg/m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1" marR="3682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30.3 ± 5.2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30.6 ± 5.2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000601"/>
                  </a:ext>
                </a:extLst>
              </a:tr>
              <a:tr h="48625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Hyperlipidemia</a:t>
                      </a:r>
                    </a:p>
                  </a:txBody>
                  <a:tcPr marL="91431" marR="3682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85.4%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87.5%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14985"/>
                  </a:ext>
                </a:extLst>
              </a:tr>
              <a:tr h="3988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Peripheral vascular disease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3682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13.9%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13.9%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279234"/>
                  </a:ext>
                </a:extLst>
              </a:tr>
              <a:tr h="30488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Prior myocardial infarction</a:t>
                      </a:r>
                    </a:p>
                  </a:txBody>
                  <a:tcPr marL="91431" marR="3682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38.1%</a:t>
                      </a: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36.1%</a:t>
                      </a: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94954"/>
                  </a:ext>
                </a:extLst>
              </a:tr>
              <a:tr h="3988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Diabetes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3682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48.8%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51.7%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817838"/>
                  </a:ext>
                </a:extLst>
              </a:tr>
              <a:tr h="3988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E69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- Insulin-treated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E699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3682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21.7%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23.9%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176893"/>
                  </a:ext>
                </a:extLst>
              </a:tr>
              <a:tr h="3988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Hypertension, medically treated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3682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90.6%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89.7%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99150"/>
                  </a:ext>
                </a:extLst>
              </a:tr>
              <a:tr h="3988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NYHA Class III-IV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3682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10.1%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12%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529456"/>
                  </a:ext>
                </a:extLst>
              </a:tr>
              <a:tr h="3988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Current smoker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3682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28.5% 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26.3%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377738"/>
                  </a:ext>
                </a:extLst>
              </a:tr>
              <a:tr h="3988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Prior PCI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31" marR="3682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27.8%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27.5%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458005"/>
                  </a:ext>
                </a:extLst>
              </a:tr>
              <a:tr h="3988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 stroke</a:t>
                      </a:r>
                    </a:p>
                  </a:txBody>
                  <a:tcPr marL="91431" marR="3682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8.3%</a:t>
                      </a: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8.4%</a:t>
                      </a:r>
                    </a:p>
                  </a:txBody>
                  <a:tcPr marL="36826" marR="36826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06673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499FC9A-ABC8-458F-88F4-715824E418FE}"/>
              </a:ext>
            </a:extLst>
          </p:cNvPr>
          <p:cNvSpPr/>
          <p:nvPr/>
        </p:nvSpPr>
        <p:spPr>
          <a:xfrm>
            <a:off x="368710" y="3760839"/>
            <a:ext cx="8329203" cy="597309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>
            <a:extLst>
              <a:ext uri="{FF2B5EF4-FFF2-40B4-BE49-F238E27FC236}">
                <a16:creationId xmlns:a16="http://schemas.microsoft.com/office/drawing/2014/main" id="{D5AB7012-E054-4F79-B3C1-8A25C2C70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103188"/>
            <a:ext cx="81470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CABG Procedure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E24A0D-1FFE-49D3-AF3F-7B8E2BEAA5E8}"/>
              </a:ext>
            </a:extLst>
          </p:cNvPr>
          <p:cNvGraphicFramePr>
            <a:graphicFrameLocks noGrp="1"/>
          </p:cNvGraphicFramePr>
          <p:nvPr/>
        </p:nvGraphicFramePr>
        <p:xfrm>
          <a:off x="168275" y="1335088"/>
          <a:ext cx="4403725" cy="3652836"/>
        </p:xfrm>
        <a:graphic>
          <a:graphicData uri="http://schemas.openxmlformats.org/drawingml/2006/table">
            <a:tbl>
              <a:tblPr/>
              <a:tblGrid>
                <a:gridCol w="2912276">
                  <a:extLst>
                    <a:ext uri="{9D8B030D-6E8A-4147-A177-3AD203B41FA5}">
                      <a16:colId xmlns:a16="http://schemas.microsoft.com/office/drawing/2014/main" val="1526436124"/>
                    </a:ext>
                  </a:extLst>
                </a:gridCol>
                <a:gridCol w="1491449">
                  <a:extLst>
                    <a:ext uri="{9D8B030D-6E8A-4147-A177-3AD203B41FA5}">
                      <a16:colId xmlns:a16="http://schemas.microsoft.com/office/drawing/2014/main" val="2919853668"/>
                    </a:ext>
                  </a:extLst>
                </a:gridCol>
              </a:tblGrid>
              <a:tr h="41775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Off-pump CABG</a:t>
                      </a:r>
                    </a:p>
                  </a:txBody>
                  <a:tcPr marR="3683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</a:p>
                  </a:txBody>
                  <a:tcPr marL="36830" marR="36830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524737"/>
                  </a:ext>
                </a:extLst>
              </a:tr>
              <a:tr h="6611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Cardiopulmonary bypass time (min)</a:t>
                      </a:r>
                    </a:p>
                  </a:txBody>
                  <a:tcPr marR="3683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108.4 ± 35.8</a:t>
                      </a:r>
                    </a:p>
                  </a:txBody>
                  <a:tcPr marL="36830" marR="36830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827414"/>
                  </a:ext>
                </a:extLst>
              </a:tr>
              <a:tr h="53717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E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 clamp time (min)</a:t>
                      </a:r>
                    </a:p>
                  </a:txBody>
                  <a:tcPr marL="36830" marR="3683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76.1 ± 30.8</a:t>
                      </a:r>
                    </a:p>
                  </a:txBody>
                  <a:tcPr marL="36830" marR="36830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54558"/>
                  </a:ext>
                </a:extLst>
              </a:tr>
              <a:tr h="5281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STS PROM (%)</a:t>
                      </a:r>
                    </a:p>
                  </a:txBody>
                  <a:tcPr marR="3683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 ± 0.86</a:t>
                      </a:r>
                    </a:p>
                  </a:txBody>
                  <a:tcPr marL="36830" marR="36830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158753"/>
                  </a:ext>
                </a:extLst>
              </a:tr>
              <a:tr h="48489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Vein harvest time (min)</a:t>
                      </a:r>
                    </a:p>
                  </a:txBody>
                  <a:tcPr marR="3683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59.4 ± 26.7</a:t>
                      </a:r>
                    </a:p>
                  </a:txBody>
                  <a:tcPr marL="36830" marR="36830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004930"/>
                  </a:ext>
                </a:extLst>
              </a:tr>
              <a:tr h="47509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EVH harvest time (min)*</a:t>
                      </a:r>
                    </a:p>
                  </a:txBody>
                  <a:tcPr marR="3683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57.5 ± 24.4</a:t>
                      </a:r>
                    </a:p>
                  </a:txBody>
                  <a:tcPr marL="36830" marR="36830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913151"/>
                  </a:ext>
                </a:extLst>
              </a:tr>
              <a:tr h="548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OVH harvest time (min)</a:t>
                      </a:r>
                    </a:p>
                  </a:txBody>
                  <a:tcPr marR="3683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61.4 ± 28.7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41016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925518-C6CF-4385-8C53-A5EE1ABB8CC4}"/>
              </a:ext>
            </a:extLst>
          </p:cNvPr>
          <p:cNvGraphicFramePr>
            <a:graphicFrameLocks noGrp="1"/>
          </p:cNvGraphicFramePr>
          <p:nvPr/>
        </p:nvGraphicFramePr>
        <p:xfrm>
          <a:off x="4833938" y="1265238"/>
          <a:ext cx="4064000" cy="3721104"/>
        </p:xfrm>
        <a:graphic>
          <a:graphicData uri="http://schemas.openxmlformats.org/drawingml/2006/table">
            <a:tbl>
              <a:tblPr/>
              <a:tblGrid>
                <a:gridCol w="2613997">
                  <a:extLst>
                    <a:ext uri="{9D8B030D-6E8A-4147-A177-3AD203B41FA5}">
                      <a16:colId xmlns:a16="http://schemas.microsoft.com/office/drawing/2014/main" val="4026334030"/>
                    </a:ext>
                  </a:extLst>
                </a:gridCol>
                <a:gridCol w="1450003">
                  <a:extLst>
                    <a:ext uri="{9D8B030D-6E8A-4147-A177-3AD203B41FA5}">
                      <a16:colId xmlns:a16="http://schemas.microsoft.com/office/drawing/2014/main" val="4166668509"/>
                    </a:ext>
                  </a:extLst>
                </a:gridCol>
              </a:tblGrid>
              <a:tr h="4373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Grafts per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3683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± 0.8</a:t>
                      </a:r>
                    </a:p>
                  </a:txBody>
                  <a:tcPr marL="36830" marR="36830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715139"/>
                  </a:ext>
                </a:extLst>
              </a:tr>
              <a:tr h="4373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E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Bilateral ITA</a:t>
                      </a:r>
                    </a:p>
                  </a:txBody>
                  <a:tcPr marL="36830" marR="3683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10.3%</a:t>
                      </a:r>
                    </a:p>
                  </a:txBody>
                  <a:tcPr marL="36830" marR="36830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111877"/>
                  </a:ext>
                </a:extLst>
              </a:tr>
              <a:tr h="4373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E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Radial artery</a:t>
                      </a:r>
                    </a:p>
                  </a:txBody>
                  <a:tcPr marL="36830" marR="3683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1.1%</a:t>
                      </a:r>
                    </a:p>
                  </a:txBody>
                  <a:tcPr marL="36830" marR="36830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65979"/>
                  </a:ext>
                </a:extLst>
              </a:tr>
              <a:tr h="4373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SYNTAX score</a:t>
                      </a:r>
                    </a:p>
                  </a:txBody>
                  <a:tcPr marR="3683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28.5 ± 11.5</a:t>
                      </a:r>
                    </a:p>
                  </a:txBody>
                  <a:tcPr marL="36830" marR="36830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323431"/>
                  </a:ext>
                </a:extLst>
              </a:tr>
              <a:tr h="54863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 from randomization to CABG</a:t>
                      </a:r>
                    </a:p>
                  </a:txBody>
                  <a:tcPr marR="3683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 ± 1.7</a:t>
                      </a:r>
                    </a:p>
                  </a:txBody>
                  <a:tcPr marL="36830" marR="36830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590340"/>
                  </a:ext>
                </a:extLst>
              </a:tr>
              <a:tr h="4373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LVEF (%)</a:t>
                      </a:r>
                    </a:p>
                  </a:txBody>
                  <a:tcPr marL="36830" marR="3683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± 9.9</a:t>
                      </a:r>
                    </a:p>
                  </a:txBody>
                  <a:tcPr marL="36830" marR="36830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719396"/>
                  </a:ext>
                </a:extLst>
              </a:tr>
              <a:tr h="54863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Conversion from EVH to OVH (%)</a:t>
                      </a:r>
                    </a:p>
                  </a:txBody>
                  <a:tcPr marL="36830" marR="3683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5.6%</a:t>
                      </a:r>
                    </a:p>
                  </a:txBody>
                  <a:tcPr marL="36830" marR="36830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929740"/>
                  </a:ext>
                </a:extLst>
              </a:tr>
              <a:tr h="4373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Urgent CABG</a:t>
                      </a:r>
                    </a:p>
                  </a:txBody>
                  <a:tcPr marL="36830" marR="3683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36830" marR="36830" marT="0" marB="0" anchor="ctr" horzOverflow="overflow">
                    <a:lnL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A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2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23213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661EB-A3DA-457C-B7C8-7436F5B7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" y="-113270"/>
            <a:ext cx="8922944" cy="1325563"/>
          </a:xfrm>
        </p:spPr>
        <p:txBody>
          <a:bodyPr/>
          <a:lstStyle/>
          <a:p>
            <a:pPr algn="ctr"/>
            <a:r>
              <a:rPr lang="en-US" sz="3600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Difference 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Major Adverse Cardiac Events</a:t>
            </a:r>
            <a:b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Active Follow-up (median 2.78 </a:t>
            </a:r>
            <a:r>
              <a:rPr lang="en-US" sz="3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yrs</a:t>
            </a: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6FD5198-FA9F-4CB9-9A29-5EEC975ED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076790"/>
              </p:ext>
            </p:extLst>
          </p:nvPr>
        </p:nvGraphicFramePr>
        <p:xfrm>
          <a:off x="369393" y="1344349"/>
          <a:ext cx="8405213" cy="526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A14F91-3FE7-4C83-8F4B-E148DEA2F7E1}"/>
              </a:ext>
            </a:extLst>
          </p:cNvPr>
          <p:cNvSpPr txBox="1"/>
          <p:nvPr/>
        </p:nvSpPr>
        <p:spPr>
          <a:xfrm>
            <a:off x="5444011" y="1764624"/>
            <a:ext cx="1436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N=1150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DE7BB-5B8A-40B5-8AA9-92FD15296141}"/>
              </a:ext>
            </a:extLst>
          </p:cNvPr>
          <p:cNvSpPr txBox="1"/>
          <p:nvPr/>
        </p:nvSpPr>
        <p:spPr>
          <a:xfrm>
            <a:off x="0" y="97501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Patients, %</a:t>
            </a:r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FB42EA-D5DD-48FA-B499-88C5F8419EA7}"/>
              </a:ext>
            </a:extLst>
          </p:cNvPr>
          <p:cNvSpPr/>
          <p:nvPr/>
        </p:nvSpPr>
        <p:spPr>
          <a:xfrm>
            <a:off x="199836" y="6122241"/>
            <a:ext cx="8732217" cy="5995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7274</TotalTime>
  <Words>686</Words>
  <Application>Microsoft Office PowerPoint</Application>
  <PresentationFormat>On-screen Show (4:3)</PresentationFormat>
  <Paragraphs>168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1_Office Theme</vt:lpstr>
      <vt:lpstr>PowerPoint Presentation</vt:lpstr>
      <vt:lpstr>Saphenous Vein-Graft  The Most Common  Conduit for CABG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 Difference in Major Adverse Cardiac Events during Active Follow-up (median 2.78 yrs)</vt:lpstr>
      <vt:lpstr>Hazard Ratio for  Major Adverse Cardiac Events</vt:lpstr>
      <vt:lpstr>K-M for MACE over Active Follow-up</vt:lpstr>
      <vt:lpstr>Fewer Vein Harvest Site Complications with Endoscopic</vt:lpstr>
      <vt:lpstr>Trend Toward Fewer Recurrent Events with Endoscopic Harvest  (median follow-up 2.78 years)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Zenati</dc:creator>
  <cp:lastModifiedBy>Karen Astle</cp:lastModifiedBy>
  <cp:revision>312</cp:revision>
  <dcterms:created xsi:type="dcterms:W3CDTF">2016-09-08T14:44:14Z</dcterms:created>
  <dcterms:modified xsi:type="dcterms:W3CDTF">2018-11-09T22:21:22Z</dcterms:modified>
</cp:coreProperties>
</file>